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7" Type="http://schemas.openxmlformats.org/officeDocument/2006/relationships/viewProps" Target="viewProps.xml" /><Relationship Id="rId4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9" Type="http://schemas.openxmlformats.org/officeDocument/2006/relationships/tableStyles" Target="tableStyles.xml" /><Relationship Id="rId4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Role of Variability in Learning Generalization: A Computational Modeling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Dissertation Defense</a:t>
            </a:r>
            <a:br/>
            <a:br/>
            <a:r>
              <a:rPr/>
              <a:t>Thomas Gorman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Manipulations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  <a:p>
            <a:pPr lvl="0"/>
            <a:r>
              <a:rPr/>
              <a:t>Train a varied group from 2 positions, and a constant group from 1. Then test both groups, from the training positions and a novel position.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  <a:p>
            <a:pPr lvl="0"/>
            <a:r>
              <a:rPr/>
              <a:t>6 constant conditions, each trained from a unique location, and a varied condition trained from 2 locations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1</a:t>
            </a:r>
          </a:p>
        </p:txBody>
      </p:sp>
      <p:pic>
        <p:nvPicPr>
          <p:cNvPr descr="assets/fig-IGAS_Testing1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Experiment 2</a:t>
            </a:r>
          </a:p>
        </p:txBody>
      </p:sp>
      <p:pic>
        <p:nvPicPr>
          <p:cNvPr descr="assets/fig-e2testa-1-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1400" y="1625600"/>
            <a:ext cx="3619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Varied training group’s superior performance</a:t>
            </a:r>
          </a:p>
          <a:p>
            <a:pPr lvl="0"/>
            <a:r>
              <a:rPr/>
              <a:t>Computational modeling results with IGAS</a:t>
            </a:r>
          </a:p>
          <a:p>
            <a:pPr lvl="0"/>
            <a:r>
              <a:rPr/>
              <a:t>Theoretical implications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1 Computational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Model of Similarity between training and solutions</a:t>
            </a:r>
          </a:p>
        </p:txBody>
      </p:sp>
      <p:pic>
        <p:nvPicPr>
          <p:cNvPr descr="assets/fig-taskSpace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04800"/>
            <a:ext cx="51054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Computational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For each subject, compute similarity between training throws and each of the 6 testing locations</a:t>
                </a:r>
              </a:p>
              <a:p>
                <a:pPr lvl="0"/>
                <a:r>
                  <a:rPr/>
                  <a:t>Test whether similarity explains the difference in performance between Constant and Varied conditions</a:t>
                </a:r>
              </a:p>
              <a:p>
                <a:pPr lvl="1"/>
                <a:r>
                  <a:rPr/>
                  <a:t>Assuming equivalent generalization (1 c for both groups) - similarity improves model fit, but does not explain group difference</a:t>
                </a:r>
              </a:p>
              <a:p>
                <a:pPr lvl="1"/>
                <a:r>
                  <a:rPr/>
                  <a:t>Assume training condition influences generalization gradient (fit c separately) - now similarity does explain the difference between Constant and Varied.</a:t>
                </a:r>
              </a:p>
              <a:p>
                <a:pPr lvl="0" indent="0" marL="0">
                  <a:buNone/>
                </a:pPr>
                <a:r>
                  <a:rPr b="1"/>
                  <a:t>Equation 1: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i</m:t>
                      </m:r>
                      <m:r>
                        <m:t>m</m:t>
                      </m:r>
                      <m:r>
                        <m:t>i</m:t>
                      </m:r>
                      <m:r>
                        <m:t>l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i</m:t>
                      </m:r>
                      <m:r>
                        <m:t>t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ff"/>
                          <m:supHide m:val="on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I</m:t>
                          </m:r>
                        </m:sub>
                        <m:sup>
                          <m: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n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J</m:t>
                              </m:r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p>
                                    <m:e>
                                      <m: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sSup>
                                        <m:e>
                                          <m:r>
                                            <m:t>c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m:t>⋅</m:t>
                                          </m:r>
                                        </m:sup>
                                      </m:sSup>
                                      <m:sSubSup>
                                        <m:e>
                                          <m: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m:t>,</m:t>
                                          </m:r>
                                          <m:r>
                                            <m:t>j</m:t>
                                          </m:r>
                                        </m:sub>
                                        <m:sup>
                                          <m:r>
                                            <m:t>p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Equation 2: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+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T</m:t>
                                      </m:r>
                                      <m:r>
                                        <m:t>r</m:t>
                                      </m:r>
                                      <m:r>
                                        <m:t>a</m:t>
                                      </m:r>
                                      <m:r>
                                        <m:t>i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sSub>
                                    <m:e>
                                      <m:r>
                                        <m:t>y</m:t>
                                      </m:r>
                                    </m:e>
                                    <m:sub>
                                      <m:r>
                                        <m:t>S</m:t>
                                      </m:r>
                                      <m:r>
                                        <m:t>o</m:t>
                                      </m:r>
                                      <m:r>
                                        <m:t>l</m:t>
                                      </m:r>
                                      <m:r>
                                        <m:t>u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t>i</m:t>
                                      </m:r>
                                      <m:r>
                                        <m:t>o</m:t>
                                      </m:r>
                                      <m:sSub>
                                        <m:e>
                                          <m: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General Discussion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Variability and Extrapolation in a Function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function learning task</a:t>
            </a:r>
          </a:p>
          <a:p>
            <a:pPr lvl="0"/>
            <a:r>
              <a:rPr/>
              <a:t>Experiments 1, 2, and 3:</a:t>
            </a:r>
          </a:p>
          <a:p>
            <a:pPr lvl="1"/>
            <a:r>
              <a:rPr/>
              <a:t>Training regimes and testing conditions</a:t>
            </a:r>
          </a:p>
          <a:p>
            <a:pPr lvl="1"/>
            <a:r>
              <a:rPr/>
              <a:t>Learning, discrimination, and extrapolation performance metrics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Questions and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Empirical</a:t>
            </a:r>
            <a:r>
              <a:rPr/>
              <a:t> - Design a task-space large enough to assess multiple degrees of extrapolation - Compare varied and constant generalization from several distinct distances from their nearest training condition</a:t>
            </a:r>
          </a:p>
          <a:p>
            <a:pPr lvl="0" indent="0" marL="0">
              <a:buNone/>
            </a:pPr>
            <a:r>
              <a:rPr b="1"/>
              <a:t>Model-based</a:t>
            </a:r>
            <a:r>
              <a:rPr/>
              <a:t> - If variation does influence extrapolation, can a connectionist model with similarity-based activation provide a good account? - Can our modelling framework simultaneously account for both training and testing data? - Accounting for the full distribution of responses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Task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2 - Methodology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A total of 156 participants from IU’s online subject pool</a:t>
            </a:r>
          </a:p>
          <a:p>
            <a:pPr lvl="0"/>
            <a:r>
              <a:rPr/>
              <a:t>Varied group trains from 3 “velocity bands”, constant group from 1</a:t>
            </a:r>
          </a:p>
        </p:txBody>
      </p:sp>
      <p:pic>
        <p:nvPicPr>
          <p:cNvPr descr="assets/htw_task_fi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3000" y="203200"/>
            <a:ext cx="4876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Investigate effects of training variability on learning and generalization</a:t>
            </a:r>
          </a:p>
          <a:p>
            <a:pPr lvl="0"/>
            <a:r>
              <a:rPr/>
              <a:t>Focus areas: visuomotor skill learning and function learning tasks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Methodology</a:t>
            </a:r>
          </a:p>
        </p:txBody>
      </p:sp>
      <p:pic>
        <p:nvPicPr>
          <p:cNvPr descr="slides_files/figure-pptx/dot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78000"/>
            <a:ext cx="8229600" cy="222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 1 Design. Constant and Varied participants complete different training conditions.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1 Results</a:t>
            </a:r>
          </a:p>
        </p:txBody>
      </p:sp>
      <p:pic>
        <p:nvPicPr>
          <p:cNvPr descr="assets/fig-e1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1 Results</a:t>
            </a:r>
          </a:p>
        </p:txBody>
      </p:sp>
      <p:pic>
        <p:nvPicPr>
          <p:cNvPr descr="assets/fig-e1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Design</a:t>
            </a:r>
          </a:p>
        </p:txBody>
      </p:sp>
      <p:pic>
        <p:nvPicPr>
          <p:cNvPr descr="assets/e2_desig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78000"/>
            <a:ext cx="82296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2 Results</a:t>
            </a:r>
          </a:p>
        </p:txBody>
      </p:sp>
      <p:pic>
        <p:nvPicPr>
          <p:cNvPr descr="assets/fig-e2-bmm-vx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Experiment 3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Ordinal feedback</a:t>
            </a:r>
          </a:p>
          <a:p>
            <a:pPr lvl="0"/>
            <a:r>
              <a:rPr/>
              <a:t>Include both the original order (E1) and reverse order (E2)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train-dev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Background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Importance of training variability</a:t>
            </a:r>
          </a:p>
          <a:p>
            <a:pPr lvl="0"/>
            <a:r>
              <a:rPr/>
              <a:t>Research gaps in visuomotor skill learning</a:t>
            </a:r>
          </a:p>
          <a:p>
            <a:pPr lvl="0"/>
            <a:r>
              <a:rPr/>
              <a:t>Previous research in category learning, language learning, and function learning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test-dev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3 - Experiment 3 Results</a:t>
            </a:r>
          </a:p>
        </p:txBody>
      </p:sp>
      <p:pic>
        <p:nvPicPr>
          <p:cNvPr descr="assets/fig-e3-bmm-vx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ALM</a:t>
            </a:r>
          </a:p>
        </p:txBody>
      </p:sp>
      <p:pic>
        <p:nvPicPr>
          <p:cNvPr descr="assets/fig-alm-diagram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ALM</a:t></a:r></a:p></p:txBody></p:sp><p:graphicFrame><p:nvGraphicFramePr><p:cNvPr id="6" name="Content Placeholder 5" /><p:cNvGraphicFramePr><a:graphicFrameLocks noGrp="1" /></p:cNvGraphicFramePr><p:nvPr><p:ph idx="1" /></p:nvPr></p:nvGraphicFramePr><p:xfrm><a:off x="457200" y="1193800" /><a:ext cx="8229600" cy="3390900" /></p:xfrm><a:graphic><a:graphicData uri="http://schemas.openxmlformats.org/drawingml/2006/table"><a:tbl><a:tblPr firstRow="1" bandRow="1"><a:tableStyleId>{5C22544A-7EE6-4342-B048-85BDC9FD1C3A}</a:tableStyleId></a:tblPr><a:tblGrid><a:gridCol w="2057400" /><a:gridCol w="3314700" /><a:gridCol w="2857500" /></a:tblGrid><a:tr h="0"><a:tc><a:txBody><a:bodyPr /><a:lstStyle /><a:p><a:endParaRPr /></a:p></a:txBody><a:tcPr /></a:tc><a:tc><a:txBody><a:bodyPr /><a:lstStyle /><a:p><a:pPr lvl="0" indent="0" marL="0"><a:buNone /></a:pPr><a:r><a:rPr b="1" /><a:t>ALM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Input Activation</a:t></a:r></a:p></a:txBody></a:tc><a:tc><a:txBody><a:bodyPr /><a:lstStyle /><a:p><a:pPr lvl="0" indent="0" marL="0"><a:buNone /></a:pPr><a14:m><m:oMath xmlns:m="http://schemas.openxmlformats.org/officeDocument/2006/math"><m:sSub><m:e><m:r><m:t>a</m:t></m:r></m:e><m:sub><m:r><m:t>i</m:t></m:r></m:sub></m:sSub><m:d><m:dPr><m:begChr m:val="(" /><m:endChr m:val=")" /><m:sepChr m:val="" /><m:grow /></m:dPr><m:e><m:r><m:t>X</m:t></m:r></m:e></m:d><m:r><m:rPr><m:sty m:val="p" /></m:rPr><m:t>=</m:t></m:r><m:f><m:fPr><m:type m:val="bar" /></m:fPr><m:num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i</m:t></m:r></m:sub></m:sSub></m:e></m:d></m:e><m:sup><m:r><m:t>2</m:t></m:r></m:sup></m:sSup></m:sup></m:sSup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p><m:e><m:r><m:t>e</m:t></m:r></m:e><m:sup><m:r><m:rPr><m:sty m:val="p" /></m:rPr><m:t>−</m:t></m:r><m:r><m:t>c</m:t></m:r><m:sSup><m:e><m:d><m:dPr><m:begChr m:val="(" /><m:endChr m:val=")" /><m:sepChr m:val="" /><m:grow /></m:dPr><m:e><m:r><m:t>X</m:t></m:r><m:r><m:rPr><m:sty m:val="p" /></m:rPr><m:t>−</m:t></m:r><m:sSub><m:e><m:r><m:t>X</m:t></m:r></m:e><m:sub><m:r><m:t>k</m:t></m:r></m:sub></m:sSub></m:e></m:d></m:e><m:sup><m:r><m:t>2</m:t></m:r></m:sup></m:sSup></m:sup></m:sSup></m:e></m:nary></m:den></m:f></m:oMath></a14:m></a:p></a:txBody></a:tc><a:tc><a:txBody><a:bodyPr /><a:lstStyle /><a:p><a:pPr lvl="0" indent="0" marL="0"><a:buNone /></a:pPr><a:r><a:rPr /><a:t>Input nodes activate as a function of Gaussian similarity to stimulus</a:t></a:r></a:p></a:txBody></a:tc></a:tr><a:tr h="0"><a:tc><a:txBody><a:bodyPr /><a:lstStyle /><a:p><a:pPr lvl="0" indent="0" marL="0"><a:buNone /></a:pPr><a:r><a:rPr /><a:t>Output Activation</a:t></a:r></a:p></a:txBody></a:tc><a:tc><a:txBody><a:bodyPr /><a:lstStyle /><a:p><a:pPr lvl="0" indent="0" marL="0"><a:buNone /></a:pPr><a14:m><m:oMath xmlns:m="http://schemas.openxmlformats.org/officeDocument/2006/math"><m:sSub><m:e><m:r><m:t>O</m:t></m:r></m:e><m:sub><m:r><m:t>j</m:t></m:r></m:sub></m:sSub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w</m:t></m:r></m:e><m:sub><m:r><m:t>j</m:t></m:r><m:r><m:t>i</m:t></m:r></m:sub></m:sSub></m:e></m:nary><m:r><m:rPr><m:sty m:val="p" /></m:rPr><m:t>⋅</m:t></m:r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Output unit </a:t></a:r><a14:m><m:oMath xmlns:m="http://schemas.openxmlformats.org/officeDocument/2006/math"><m:sSub><m:e><m:r><m:t>O</m:t></m:r></m:e><m:sub><m:r><m:t>j</m:t></m:r></m:sub></m:sSub></m:oMath></a14:m><a:r><a:rPr /><a:t> activation is the weighted sum of input activations and association weights</a:t></a:r></a:p></a:txBody></a:tc></a:tr><a:tr h="0"><a:tc><a:txBody><a:bodyPr /><a:lstStyle /><a:p><a:pPr lvl="0" indent="0" marL="0"><a:buNone /></a:pPr><a:r><a:rPr /><a:t>Output Probability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Y</m:t></m:r></m:e><m:sub><m:r><m:t>j</m:t></m:r></m:sub></m:sSub><m:r><m:rPr><m:sty m:val="p" /></m:rPr><m:t>|</m:t></m:r><m:r><m:t>X</m:t></m:r></m:e></m:d><m:r><m:rPr><m:sty m:val="p" /></m:rPr><m:t>=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The response, </a:t></a:r><a14:m><m:oMath xmlns:m="http://schemas.openxmlformats.org/officeDocument/2006/math"><m:sSub><m:e><m:r><m:t>Y</m:t></m:r></m:e><m:sub><m:r><m:t>j</m:t></m:r></m:sub></m:sSub></m:oMath></a14:m><a:r><a:rPr /><a:t> probabilites computed via Luce’s choice rule</a:t></a:r></a:p></a:txBody></a:tc></a:tr><a:tr h="0"><a:tc><a:txBody><a:bodyPr /><a:lstStyle /><a:p><a:pPr lvl="0" indent="0" marL="0"><a:buNone /></a:pPr><a:r><a:rPr /><a:t>Mean Output</a:t></a:r></a:p></a:txBody></a:tc><a:tc><a:txBody><a:bodyPr /><a:lstStyle /><a:p><a:pPr lvl="0" indent="0" marL="0"><a:buNone /></a:pPr><a14:m><m:oMath xmlns:m="http://schemas.openxmlformats.org/officeDocument/2006/math"><m:r><m:t>m</m:t></m:r><m:d><m:dPr><m:begChr m:val="(" /><m:endChr m:val=")" /><m:sepChr m:val="" /><m:grow /></m:dPr><m:e><m:r><m:t>X</m:t></m:r></m:e></m:d><m:r><m:rPr><m:sty m:val="p" /></m:rPr><m:t>=</m:t></m:r><m:nary><m:naryPr><m:chr m:val="∑" /><m:limLoc m:val="undOvr" /><m:subHide m:val="off" /><m:supHide m:val="off" /></m:naryPr><m:sub><m:r><m:t>j</m:t></m:r><m:r><m:rPr><m:sty m:val="p" /></m:rPr><m:t>=</m:t></m:r><m:r><m:t>1</m:t></m:r></m:sub><m:sup><m:r><m:t>L</m:t></m:r></m:sup><m:e><m:sSub><m:e><m:r><m:t>Y</m:t></m:r></m:e><m:sub><m:r><m:t>j</m:t></m:r></m:sub></m:sSub></m:e></m:nary><m:r><m:rPr><m:sty m:val="p" /></m:rPr><m:t>⋅</m:t></m:r><m:f><m:fPr><m:type m:val="bar" /></m:fPr><m:num><m:sSub><m:e><m:r><m:t>O</m:t></m:r></m:e><m:sub><m:r><m:t>j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O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Weighted average of probabilities determines response to X</a:t></a:r></a:p></a:txBody></a:tc></a:tr><a:tr h="0"><a:tc><a:txBody><a:bodyPr /><a:lstStyle /><a:p><a:endParaRPr /></a:p></a:txBody></a:tc><a:tc><a:txBody><a:bodyPr /><a:lstStyle /><a:p><a:pPr lvl="0" indent="0" marL="0"><a:buNone /></a:pPr><a:r><a:rPr b="1" /><a:t>ALM Learning</a:t></a:r></a:p></a:txBody></a:tc><a:tc><a:txBody><a:bodyPr /><a:lstStyle /><a:p><a:endParaRPr /></a:p></a:txBody></a:tc></a:tr><a:tr h="0"><a:tc><a:txBody><a:bodyPr /><a:lstStyle /><a:p><a:pPr lvl="0" indent="0" marL="0"><a:buNone /></a:pPr><a:r><a:rPr /><a:t>Feedback</a:t></a:r></a:p></a:txBody></a:tc><a:tc><a:txBody><a:bodyPr /><a:lstStyle /><a:p><a:pPr lvl="0" indent="0" marL="0"><a:buNone /></a:pPr><a14:m><m:oMath xmlns:m="http://schemas.openxmlformats.org/officeDocument/2006/math"><m:sSub><m:e><m:r><m:t>f</m:t></m:r></m:e><m:sub><m:r><m:t>j</m:t></m:r></m:sub></m:sSub><m:d><m:dPr><m:begChr m:val="(" /><m:endChr m:val=")" /><m:sepChr m:val="" /><m:grow /></m:dPr><m:e><m:r><m:t>Z</m:t></m:r></m:e></m:d><m:r><m:rPr><m:sty m:val="p" /></m:rPr><m:t>=</m:t></m:r><m:sSup><m:e><m:r><m:t>e</m:t></m:r></m:e><m:sup><m:r><m:rPr><m:sty m:val="p" /></m:rPr><m:t>−</m:t></m:r><m:r><m:t>c</m:t></m:r><m:sSup><m:e><m:d><m:dPr><m:begChr m:val="(" /><m:endChr m:val=")" /><m:sepChr m:val="" /><m:grow /></m:dPr><m:e><m:r><m:t>Z</m:t></m:r><m:r><m:rPr><m:sty m:val="p" /></m:rPr><m:t>−</m:t></m:r><m:sSub><m:e><m:r><m:t>Y</m:t></m:r></m:e><m:sub><m:r><m:t>j</m:t></m:r></m:sub></m:sSub></m:e></m:d></m:e><m:sup><m:r><m:t>2</m:t></m:r></m:sup></m:sSup></m:sup></m:sSup></m:oMath></a14:m></a:p></a:txBody></a:tc><a:tc><a:txBody><a:bodyPr /><a:lstStyle /><a:p><a:pPr lvl="0" indent="0" marL="0"><a:buNone /></a:pPr><a:r><a:rPr /><a:t>feedback signal Z computed as similarity between ideal response and observed response</a:t></a:r></a:p></a:txBody></a:tc></a:tr><a:tr h="0"><a:tc><a:txBody><a:bodyPr /><a:lstStyle /><a:p><a:pPr lvl="0" indent="0" marL="0"><a:buNone /></a:pPr><a:r><a:rPr /><a:t>magnitude of error</a:t></a:r></a:p></a:txBody></a:tc><a:tc><a:txBody><a:bodyPr /><a:lstStyle /><a:p><a:pPr lvl="0" indent="0" marL="0"><a:buNone /></a:pPr><a14:m><m:oMath xmlns:m="http://schemas.openxmlformats.org/officeDocument/2006/math"><m:sSub><m:e><m:r><m:t>Δ</m:t></m:r></m:e><m:sub><m:r><m:t>j</m:t></m:r><m:r><m:t>i</m:t></m:r></m:sub></m:sSub><m:r><m:rPr><m:sty m:val="p" /></m:rPr><m:t>=</m:t></m:r><m:d><m:dPr><m:begChr m:val="(" /><m:endChr m:val=")" /><m:sepChr m:val="" /><m:grow /></m:dPr><m:e><m:sSub><m:e><m:r><m:t>f</m:t></m:r></m:e><m:sub><m:r><m:t>j</m:t></m:r></m:sub></m:sSub><m:d><m:dPr><m:begChr m:val="(" /><m:endChr m:val=")" /><m:sepChr m:val="" /><m:grow /></m:dPr><m:e><m:r><m:t>Z</m:t></m:r></m:e></m:d><m:r><m:rPr><m:sty m:val="p" /></m:rPr><m:t>−</m:t></m:r><m:sSub><m:e><m:r><m:t>o</m:t></m:r></m:e><m:sub><m:r><m:t>j</m:t></m:r></m:sub></m:sSub><m:d><m:dPr><m:begChr m:val="(" /><m:endChr m:val=")" /><m:sepChr m:val="" /><m:grow /></m:dPr><m:e><m:r><m:t>X</m:t></m:r></m:e></m:d></m:e></m:d><m:sSub><m:e><m:r><m:t>a</m:t></m:r></m:e><m:sub><m:r><m:t>i</m:t></m:r></m:sub></m:sSub><m:d><m:dPr><m:begChr m:val="(" /><m:endChr m:val=")" /><m:sepChr m:val="" /><m:grow /></m:dPr><m:e><m:r><m:t>X</m:t></m:r></m:e></m:d></m:oMath></a14:m></a:p></a:txBody></a:tc><a:tc><a:txBody><a:bodyPr /><a:lstStyle /><a:p><a:pPr lvl="0" indent="0" marL="0"><a:buNone /></a:pPr><a:r><a:rPr /><a:t>Delta rule to update weights.</a:t></a:r></a:p></a:txBody></a:tc></a:tr><a:tr h="0"><a:tc><a:txBody><a:bodyPr /><a:lstStyle /><a:p><a:pPr lvl="0" indent="0" marL="0"><a:buNone /></a:pPr><a:r><a:rPr /><a:t>Update Weights</a:t></a:r></a:p></a:txBody></a:tc><a:tc><a:txBody><a:bodyPr /><a:lstStyle /><a:p><a:pPr lvl="0" indent="0" marL="0"><a:buNone /></a:pPr><a14:m><m:oMath xmlns:m="http://schemas.openxmlformats.org/officeDocument/2006/math"><m:sSubSup><m:e><m:r><m:t>w</m:t></m:r></m:e><m:sub><m:r><m:t>j</m:t></m:r><m:r><m:t>i</m:t></m:r></m:sub><m:sup><m:r><m:t>n</m:t></m:r><m:r><m:t>e</m:t></m:r><m:r><m:t>w</m:t></m:r></m:sup></m:sSubSup><m:r><m:rPr><m:sty m:val="p" /></m:rPr><m:t>=</m:t></m:r><m:sSub><m:e><m:r><m:t>w</m:t></m:r></m:e><m:sub><m:r><m:t>j</m:t></m:r><m:r><m:t>i</m:t></m:r></m:sub></m:sSub><m:r><m:rPr><m:sty m:val="p" /></m:rPr><m:t>+</m:t></m:r><m:r><m:t>η</m:t></m:r><m:sSub><m:e><m:r><m:t>Δ</m:t></m:r></m:e><m:sub><m:r><m:t>j</m:t></m:r><m:r><m:t>i</m:t></m:r></m:sub></m:sSub></m:oMath></a14:m></a:p></a:txBody></a:tc><a:tc><a:txBody><a:bodyPr /><a:lstStyle /><a:p><a:pPr lvl="0" indent="0" marL="0"><a:buNone /></a:pPr><a:r><a:rPr /><a:t>Updates scaled by learning rate parameter </a:t></a:r><a14:m><m:oMath xmlns:m="http://schemas.openxmlformats.org/officeDocument/2006/math"><m:r><m:t>η</m:t></m:r></m:oMath></a14:m><a:r><a:rPr /><a:t>.</a:t></a:r></a:p></a:txBody></a:tc></a:tr></a:tbl></a:graphicData></a:graphic></p:graphicFrame></p:spTree></p:cSld></p:sld>
</file>

<file path=ppt/slides/slide34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EXAM</a:t></a:r></a:p></p:txBody></p:sp><p:graphicFrame><p:nvGraphicFramePr><p:cNvPr id="6" name="Content Placeholder 5" /><p:cNvGraphicFramePr><a:graphicFrameLocks noGrp="1" /></p:cNvGraphicFramePr><p:nvPr><p:ph idx="1" /></p:nvPr></p:nvGraphicFramePr><p:xfrm><a:off x="457200" y="1193800" /><a:ext cx="8229600" cy="3390900" /></p:xfrm><a:graphic><a:graphicData uri="http://schemas.openxmlformats.org/drawingml/2006/table"><a:tbl><a:tblPr firstRow="1" bandRow="1"><a:tableStyleId>{5C22544A-7EE6-4342-B048-85BDC9FD1C3A}</a:tableStyleId></a:tblPr><a:tblGrid><a:gridCol w="673100" /><a:gridCol w="3810000" /><a:gridCol w="3746500" /></a:tblGrid><a:tr h="0"><a:tc><a:txBody><a:bodyPr /><a:lstStyle /><a:p><a:endParaRPr /></a:p></a:txBody><a:tcPr /></a:tc><a:tc><a:txBody><a:bodyPr /><a:lstStyle /><a:p><a:pPr lvl="0" indent="0" marL="0"><a:buNone /></a:pPr><a:r><a:rPr b="1" /><a:t>EXAM Response Generation</a:t></a:r></a:p></a:txBody><a:tcPr /></a:tc><a:tc><a:txBody><a:bodyPr /><a:lstStyle /><a:p><a:endParaRPr /></a:p></a:txBody><a:tcPr /></a:tc></a:tr><a:tr h="0"><a:tc><a:txBody><a:bodyPr /><a:lstStyle /><a:p><a:pPr lvl="0" indent="0" marL="0"><a:buNone /></a:pPr><a:r><a:rPr /><a:t>Instance Retrieval</a:t></a:r></a:p></a:txBody></a:tc><a:tc><a:txBody><a:bodyPr /><a:lstStyle /><a:p><a:pPr lvl="0" indent="0" marL="0"><a:buNone /></a:pPr><a14:m><m:oMath xmlns:m="http://schemas.openxmlformats.org/officeDocument/2006/math"><m:r><m:t>P</m:t></m:r><m:d><m:dPr><m:begChr m:val="[" /><m:endChr m:val="]" /><m:sepChr m:val="" /><m:grow /></m:dPr><m:e><m:sSub><m:e><m:r><m:t>X</m:t></m:r></m:e><m:sub><m:r><m:t>i</m:t></m:r></m:sub></m:sSub><m:r><m:rPr><m:sty m:val="p" /></m:rPr><m:t>|</m:t></m:r><m:r><m:t>X</m:t></m:r></m:e></m:d><m:r><m:rPr><m:sty m:val="p" /></m:rPr><m:t>=</m:t></m:r><m:f><m:fPr><m:type m:val="bar" /></m:fPr><m:num><m:sSub><m:e><m:r><m:t>a</m:t></m:r></m:e><m:sub><m:r><m:t>i</m:t></m:r></m:sub></m:sSub><m:d><m:dPr><m:begChr m:val="(" /><m:endChr m:val=")" /><m:sepChr m:val="" /><m:grow /></m:dPr><m:e><m:r><m:t>X</m:t></m:r></m:e></m:d></m:num><m:den><m:nary><m:naryPr><m:chr m:val="∑" /><m:limLoc m:val="undOvr" /><m:subHide m:val="off" /><m:supHide m:val="off" /></m:naryPr><m:sub><m:r><m:t>k</m:t></m:r><m:r><m:rPr><m:sty m:val="p" /></m:rPr><m:t>=</m:t></m:r><m:r><m:t>1</m:t></m:r></m:sub><m:sup><m:r><m:t>M</m:t></m:r></m:sup><m:e><m:sSub><m:e><m:r><m:t>a</m:t></m:r></m:e><m:sub><m:r><m:t>k</m:t></m:r></m:sub></m:sSub></m:e></m:nary><m:d><m:dPr><m:begChr m:val="(" /><m:endChr m:val=")" /><m:sepChr m:val="" /><m:grow /></m:dPr><m:e><m:r><m:t>X</m:t></m:r></m:e></m:d></m:den></m:f></m:oMath></a14:m></a:p></a:txBody></a:tc><a:tc><a:txBody><a:bodyPr /><a:lstStyle /><a:p><a:pPr lvl="0" indent="0" marL="0"><a:buNone /></a:pPr><a:r><a:rPr /><a:t>Novel test stimulus </a:t></a:r><a14:m><m:oMath xmlns:m="http://schemas.openxmlformats.org/officeDocument/2006/math"><m:r><m:t>X</m:t></m:r></m:oMath></a14:m><a:r><a:rPr /><a:t> activates input nodes </a:t></a:r><a14:m><m:oMath xmlns:m="http://schemas.openxmlformats.org/officeDocument/2006/math"><m:sSub><m:e><m:r><m:t>X</m:t></m:r></m:e><m:sub><m:r><m:t>i</m:t></m:r></m:sub></m:sSub></m:oMath></a14:m></a:p></a:txBody></a:tc></a:tr><a:tr h="0"><a:tc><a:txBody><a:bodyPr /><a:lstStyle /><a:p><a:pPr lvl="0" indent="0" marL="0"><a:buNone /></a:pPr><a:r><a:rPr /><a:t>Slope Computation</a:t></a:r></a:p></a:txBody></a:tc><a:tc><a:txBody><a:bodyPr /><a:lstStyle /><a:p><a:pPr lvl="0" indent="0" marL="0"><a:buNone /></a:pPr><a14:m><m:oMath xmlns:m="http://schemas.openxmlformats.org/officeDocument/2006/math"><m:r><m:t>S</m:t></m:r><m:r><m:rPr><m:sty m:val="p" /></m:rPr><m:t>=</m:t></m:r><m:f><m:fPr><m:type m:val="bar" /></m:fPr><m:num><m:r><m:t>m</m:t></m:r><m:d><m:dPr><m:begChr m:val="(" /><m:endChr m:val=")" /><m:sepChr m:val="" /><m:grow /></m:dPr><m:e><m:sSub><m:e><m:r><m:t>X</m:t></m:r></m:e><m:sub><m:r><m:t>1</m:t></m:r></m:sub></m:sSub></m:e></m:d><m:r><m:rPr><m:sty m:val="p" /></m:rPr><m:t>−</m:t></m:r><m:r><m:t>m</m:t></m:r><m:d><m:dPr><m:begChr m:val="(" /><m:endChr m:val=")" /><m:sepChr m:val="" /><m:grow /></m:dPr><m:e><m:sSub><m:e><m:r><m:t>X</m:t></m:r></m:e><m:sub><m:r><m:t>2</m:t></m:r></m:sub></m:sSub></m:e></m:d></m:num><m:den><m:sSub><m:e><m:r><m:t>X</m:t></m:r></m:e><m:sub><m:r><m:t>1</m:t></m:r></m:sub></m:sSub><m:r><m:rPr><m:sty m:val="p" /></m:rPr><m:t>−</m:t></m:r><m:sSub><m:e><m:r><m:t>X</m:t></m:r></m:e><m:sub><m:r><m:t>2</m:t></m:r></m:sub></m:sSub></m:den></m:f></m:oMath></a14:m></a:p></a:txBody></a:tc><a:tc><a:txBody><a:bodyPr /><a:lstStyle /><a:p><a:pPr lvl="0" indent="0" marL="0"><a:buNone /></a:pPr><a:r><a:rPr /><a:t>Slope value, </a:t></a:r><a14:m><m:oMath xmlns:m="http://schemas.openxmlformats.org/officeDocument/2006/math"><m:r><m:t>S</m:t></m:r></m:oMath></a14:m><a:r><a:rPr /><a:t> computed from nearest training instances</a:t></a:r></a:p></a:txBody></a:tc></a:tr><a:tr h="0"><a:tc><a:txBody><a:bodyPr /><a:lstStyle /><a:p><a:pPr lvl="0" indent="0" marL="0"><a:buNone /></a:pPr><a:r><a:rPr /><a:t>Response</a:t></a:r></a:p></a:txBody></a:tc><a:tc><a:txBody><a:bodyPr /><a:lstStyle /><a:p><a:pPr lvl="0" indent="0" marL="0"><a:buNone /></a:pPr><a14:m><m:oMath xmlns:m="http://schemas.openxmlformats.org/officeDocument/2006/math"><m:r><m:t>E</m:t></m:r><m:d><m:dPr><m:begChr m:val="[" /><m:endChr m:val="]" /><m:sepChr m:val="" /><m:grow /></m:dPr><m:e><m:r><m:t>Y</m:t></m:r><m:r><m:rPr><m:sty m:val="p" /></m:rPr><m:t>|</m:t></m:r><m:sSub><m:e><m:r><m:t>X</m:t></m:r></m:e><m:sub><m:r><m:t>i</m:t></m:r></m:sub></m:sSub></m:e></m:d><m:r><m:rPr><m:sty m:val="p" /></m:rPr><m:t>=</m:t></m:r><m:r><m:t>m</m:t></m:r><m:d><m:dPr><m:begChr m:val="(" /><m:endChr m:val=")" /><m:sepChr m:val="" /><m:grow /></m:dPr><m:e><m:sSub><m:e><m:r><m:t>X</m:t></m:r></m:e><m:sub><m:r><m:t>i</m:t></m:r></m:sub></m:sSub></m:e></m:d><m:r><m:rPr><m:sty m:val="p" /></m:rPr><m:t>+</m:t></m:r><m:r><m:t>S</m:t></m:r><m:r><m:rPr><m:sty m:val="p" /></m:rPr><m:t>⋅</m:t></m:r><m:d><m:dPr><m:begChr m:val="[" /><m:endChr m:val="]" /><m:sepChr m:val="" /><m:grow /></m:dPr><m:e><m:r><m:t>X</m:t></m:r><m:r><m:rPr><m:sty m:val="p" /></m:rPr><m:t>−</m:t></m:r><m:sSub><m:e><m:r><m:t>X</m:t></m:r></m:e><m:sub><m:r><m:t>i</m:t></m:r></m:sub></m:sSub></m:e></m:d></m:oMath></a14:m></a:p></a:txBody></a:tc><a:tc><a:txBody><a:bodyPr /><a:lstStyle /><a:p><a:pPr lvl="0" indent="0" marL="0"><a:buNone /></a:pPr><a:r><a:rPr /><a:t>Final EXAM response is the ALM response for the nearest training stimulus, </a:t></a:r><a14:m><m:oMath xmlns:m="http://schemas.openxmlformats.org/officeDocument/2006/math"><m:r><m:t>m</m:t></m:r><m:d><m:dPr><m:begChr m:val="(" /><m:endChr m:val=")" /><m:sepChr m:val="" /><m:grow /></m:dPr><m:e><m:sSub><m:e><m:r><m:t>X</m:t></m:r></m:e><m:sub><m:r><m:t>i</m:t></m:r></m:sub></m:sSub></m:e></m:d></m:oMath></a14:m><a:r><a:rPr /><a:t>, adjusted by local slope </a:t></a:r><a14:m><m:oMath xmlns:m="http://schemas.openxmlformats.org/officeDocument/2006/math"><m:r><m:t>S</m:t></m:r></m:oMath></a14:m><a:r><a:rPr /><a:t>.</a:t></a:r></a:p></a:txBody></a:tc></a:tr></a:tbl></a:graphicData></a:graphic></p:graphicFrame></p:spTree></p:cSld>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2 - Model Fitting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Approximate Bayesian Computation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Modelling Results</a:t>
            </a:r>
          </a:p>
        </p:txBody>
      </p:sp>
      <p:pic>
        <p:nvPicPr>
          <p:cNvPr descr="assets/fig-ee-e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General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Compare HTT and HTW</a:t>
            </a:r>
          </a:p>
          <a:p>
            <a:pPr lvl="0"/>
            <a:r>
              <a:rPr/>
              <a:t>Empirical findings summary</a:t>
            </a:r>
          </a:p>
          <a:p>
            <a:pPr lvl="0"/>
            <a:r>
              <a:rPr/>
              <a:t>Computational modeling contributions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  <a:gridCol w="3606800"/>
                <a:gridCol w="2819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HTT (Project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HTW (Project 2)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Description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a target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Projectile launching to hit wall at a specific velocity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 parabolic trajectory, both x and y velocities relevant to outcome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 1D mapping of force to outcome. Only x velocity is relevant.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Task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More complex: xy velocity combinations closer to the solution space may still result in worse feedback due to striking the barrier.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Simpler: smooth, linear mapping between velocity and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Perceptual salience of Varied Conditions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throwing distances) are perceptually distinct, i.e. salient differences in distance between launching box and target.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conditions (# of velocity bands) are less salient - only difference is the numeral displayed on screen.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always included feedback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Primary testing stage had no feedback.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Potential for Learning during Testing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Limited potential for learning during testing due to feedback.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Some potential for learning during no-feedback testing by observing ball trajectory.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Training Experience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half as much experience on any one position as the constant group.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Varied group gets 1/3 as much experience on any one velocity band as the constant group.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Testing 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Random interleaving of trained/transfer testing distances.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Blocked structure, separately testing trained vs extrapolation testing bands.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Theoretical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Insights into training variability effects on learning and generalization</a:t>
            </a:r>
          </a:p>
          <a:p>
            <a:pPr lvl="0"/>
            <a:r>
              <a:rPr/>
              <a:t>Computational models applications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Empirical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Training</a:t>
            </a:r>
          </a:p>
          <a:p>
            <a:pPr lvl="0"/>
            <a:r>
              <a:rPr/>
              <a:t>Both training conditions complete the same number of training trials.</a:t>
            </a:r>
          </a:p>
          <a:p>
            <a:pPr lvl="0"/>
            <a:r>
              <a:rPr/>
              <a:t>Varied group has worse training performance.</a:t>
            </a:r>
          </a:p>
        </p:txBody>
      </p:sp>
      <p:pic>
        <p:nvPicPr>
          <p:cNvPr descr="assets/train_patt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</a:t>
            </a:r>
          </a:p>
          <a:p>
            <a:pPr lvl="0"/>
            <a:r>
              <a:rPr/>
              <a:t>Tested from novel conditions.</a:t>
            </a:r>
          </a:p>
          <a:p>
            <a:pPr lvl="0"/>
            <a:r>
              <a:rPr/>
              <a:t>Varied group has better test performance</a:t>
            </a:r>
          </a:p>
          <a:p>
            <a:pPr lvl="0" indent="0" marL="0">
              <a:buNone/>
            </a:pP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Training programs design implications</a:t>
            </a:r>
          </a:p>
          <a:p>
            <a:pPr lvl="0"/>
            <a:r>
              <a:rPr/>
              <a:t>Future research considerations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Limitations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Study limitations</a:t>
            </a:r>
          </a:p>
          <a:p>
            <a:pPr lvl="0"/>
            <a:r>
              <a:rPr/>
              <a:t>Future research suggestions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Recap of key findings</a:t>
            </a:r>
          </a:p>
          <a:p>
            <a:pPr lvl="0"/>
            <a:r>
              <a:rPr/>
              <a:t>Final thoughts on training variability’s role in learning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Open floor for questions from the committee and audience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Theoretical Extensions</a:t>
            </a:r>
          </a:p>
          <a:p>
            <a:pPr lvl="0"/>
            <a:r>
              <a:rPr/>
              <a:t>Investigate the role of individual differences in training variability effects.</a:t>
            </a:r>
          </a:p>
          <a:p>
            <a:pPr lvl="0"/>
            <a:r>
              <a:rPr/>
              <a:t>Explore the impact of different types of feedback on learning and generalization.</a:t>
            </a:r>
          </a:p>
          <a:p>
            <a:pPr lvl="0"/>
            <a:r>
              <a:rPr/>
              <a:t>Examine the influence of task complexity on the benefits of varied training.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Methodological Innovations</a:t>
            </a:r>
          </a:p>
          <a:p>
            <a:pPr lvl="0"/>
            <a:r>
              <a:rPr/>
              <a:t>Develop new experimental paradigms to test training variability in more complex tasks.</a:t>
            </a:r>
          </a:p>
          <a:p>
            <a:pPr lvl="0"/>
            <a:r>
              <a:rPr/>
              <a:t>Utilize advanced computational models to simulate learning processes under varied conditions.</a:t>
            </a:r>
          </a:p>
          <a:p>
            <a:pPr lvl="0"/>
            <a:r>
              <a:rPr/>
              <a:t>Implement longitudinal studies to assess long-term effects of training variability.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Practical Applications</a:t>
            </a:r>
          </a:p>
          <a:p>
            <a:pPr lvl="0"/>
            <a:r>
              <a:rPr/>
              <a:t>Design adaptive training programs that adjust variability based on learner performance.</a:t>
            </a:r>
          </a:p>
          <a:p>
            <a:pPr lvl="0"/>
            <a:r>
              <a:rPr/>
              <a:t>Apply findings to educational settings to enhance learning outcomes.</a:t>
            </a:r>
          </a:p>
          <a:p>
            <a:pPr lvl="0"/>
            <a:r>
              <a:rPr/>
              <a:t>Use insights to improve training protocols in professional skill development.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Collaborative Opportunities</a:t>
            </a:r>
          </a:p>
          <a:p>
            <a:pPr lvl="0"/>
            <a:r>
              <a:rPr/>
              <a:t>Partner with educational institutions to test training variability in classroom settings.</a:t>
            </a:r>
          </a:p>
          <a:p>
            <a:pPr lvl="0"/>
            <a:r>
              <a:rPr/>
              <a:t>Collaborate with industry professionals to apply research findings in real-world training programs.</a:t>
            </a:r>
          </a:p>
          <a:p>
            <a:pPr lvl="0"/>
            <a:r>
              <a:rPr/>
              <a:t>Engage with interdisciplinary teams to explore the broader implications of training variability.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also plenty of contradictory results and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Cases where varied training makes no difference</a:t>
            </a:r>
          </a:p>
          <a:p>
            <a:pPr lvl="0"/>
            <a:r>
              <a:rPr/>
              <a:t>Cases where more training variation results in worse outcomes</a:t>
            </a:r>
          </a:p>
          <a:p>
            <a:pPr lvl="0"/>
            <a:r>
              <a:rPr/>
              <a:t>Cases where the influence of variation interacts with some other factor</a:t>
            </a:r>
          </a:p>
          <a:p>
            <a:pPr lvl="1"/>
            <a:r>
              <a:rPr/>
              <a:t>difficulty</a:t>
            </a:r>
          </a:p>
          <a:p>
            <a:pPr lvl="1"/>
            <a:r>
              <a:rPr/>
              <a:t>prior knowledge</a:t>
            </a:r>
          </a:p>
          <a:p>
            <a:pPr lvl="1"/>
            <a:r>
              <a:rPr/>
              <a:t>Frequency effects, or amount of training/learning before testing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Theoretical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Schema Theory (Schmidt, 1975)</a:t>
            </a:r>
          </a:p>
          <a:p>
            <a:pPr lvl="0"/>
            <a:r>
              <a:rPr/>
              <a:t>Desirable Difficulties Framework (Bjork &amp; Bjork, 2011)</a:t>
            </a:r>
          </a:p>
          <a:p>
            <a:pPr lvl="0"/>
            <a:r>
              <a:rPr/>
              <a:t>Challenge Point Framework (Guadagnoli &amp; Lee, 2004)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 of Current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Project 1: Visuomotor projectile launching task</a:t>
            </a:r>
          </a:p>
          <a:p>
            <a:pPr lvl="0"/>
            <a:r>
              <a:rPr/>
              <a:t>Project 2: Visuomotor extrapolation task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Hit The Target (HTT)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Influence of varied practice in a projectile launching task</a:t>
            </a:r>
          </a:p>
          <a:p>
            <a:pPr lvl="0"/>
            <a:r>
              <a:rPr/>
              <a:t>Experiments 1 &amp; 2:</a:t>
            </a:r>
          </a:p>
          <a:p>
            <a:pPr lvl="1"/>
            <a:r>
              <a:rPr/>
              <a:t>Constant vs. varied training groups</a:t>
            </a:r>
          </a:p>
          <a:p>
            <a:pPr lvl="1"/>
            <a:r>
              <a:rPr/>
              <a:t>Performance metrics and transfer testing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Project 1 - Task &amp; Procedure</a:t>
            </a:r>
          </a:p>
        </p:txBody>
      </p:sp>
      <p:pic>
        <p:nvPicPr>
          <p:cNvPr descr="assets/methodsFi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60600"/>
            <a:ext cx="40386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/>
            <a:r>
              <a:rPr b="1"/>
              <a:t>Training Stage</a:t>
            </a:r>
            <a:r>
              <a:rPr/>
              <a:t> - 200 training trials. Constant groups throws from single position. Varied group 60 trials from 2 locations.</a:t>
            </a:r>
          </a:p>
          <a:p>
            <a:pPr lvl="0"/>
            <a:r>
              <a:rPr b="1"/>
              <a:t>Transfer Stage</a:t>
            </a:r>
            <a:r>
              <a:rPr/>
              <a:t> - All subjects tested from both positions they were trained, and the positions trained by other group</a:t>
            </a:r>
          </a:p>
          <a:p>
            <a:pPr lvl="0"/>
            <a:r>
              <a:rPr b="1"/>
              <a:t>Data recorded</a:t>
            </a:r>
            <a:r>
              <a:rPr/>
              <a:t> - For every throw, recorded the X velocity and Y velocity of ball at release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Variability in Learning Generalization: A Computational Modeling Approach</dc:title>
  <dc:creator>Thomas Gorman</dc:creator>
  <cp:keywords/>
  <dcterms:created xsi:type="dcterms:W3CDTF">2024-05-26T00:25:19Z</dcterms:created>
  <dcterms:modified xsi:type="dcterms:W3CDTF">2024-05-26T00:25:19Z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csl">
    <vt:lpwstr>../Assets/Bib/apa7.csl</vt:lpwstr>
  </property>
  <property fmtid="{D5CDD505-2E9C-101B-9397-08002B2CF9AE}" pid="9" name="exclud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params">
    <vt:lpwstr/>
  </property>
  <property fmtid="{D5CDD505-2E9C-101B-9397-08002B2CF9AE}" pid="15" name="subtitle">
    <vt:lpwstr>Dissertation Defense</vt:lpwstr>
  </property>
  <property fmtid="{D5CDD505-2E9C-101B-9397-08002B2CF9AE}" pid="16" name="toc-title">
    <vt:lpwstr>Table of contents</vt:lpwstr>
  </property>
</Properties>
</file>